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</p:sldMasterIdLst>
  <p:notesMasterIdLst>
    <p:notesMasterId r:id="rId5"/>
  </p:notesMasterIdLst>
  <p:handoutMasterIdLst>
    <p:handoutMasterId r:id="rId15"/>
  </p:handoutMasterIdLst>
  <p:sldIdLst>
    <p:sldId id="284" r:id="rId4"/>
    <p:sldId id="256" r:id="rId6"/>
    <p:sldId id="262" r:id="rId7"/>
    <p:sldId id="264" r:id="rId8"/>
    <p:sldId id="258" r:id="rId9"/>
    <p:sldId id="260" r:id="rId10"/>
    <p:sldId id="257" r:id="rId11"/>
    <p:sldId id="266" r:id="rId12"/>
    <p:sldId id="294" r:id="rId13"/>
    <p:sldId id="285" r:id="rId14"/>
  </p:sldIdLst>
  <p:sldSz cx="12192000" cy="6858000"/>
  <p:notesSz cx="6858000" cy="9144000"/>
  <p:embeddedFontLst>
    <p:embeddedFont>
      <p:font typeface="方正大标宋_GBK" panose="03000509000000000000" charset="-122"/>
      <p:regular r:id="rId19"/>
    </p:embeddedFont>
    <p:embeddedFont>
      <p:font typeface="华文中宋" panose="02010600040101010101" charset="-122"/>
      <p:regular r:id="rId20"/>
    </p:embeddedFont>
    <p:embeddedFont>
      <p:font typeface="等线" panose="02010600030101010101" charset="-122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F87212E-51FE-4B6E-8C40-30F993361CA9}">
          <p14:sldIdLst>
            <p14:sldId id="284"/>
            <p14:sldId id="256"/>
            <p14:sldId id="262"/>
            <p14:sldId id="264"/>
            <p14:sldId id="258"/>
            <p14:sldId id="260"/>
            <p14:sldId id="257"/>
            <p14:sldId id="266"/>
            <p14:sldId id="294"/>
            <p14:sldId id="285"/>
          </p14:sldIdLst>
        </p14:section>
        <p14:section name="作者信息" id="{831015F8-E625-4B0B-905C-9C1A7D10E358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5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541C"/>
    <a:srgbClr val="5B6B4D"/>
    <a:srgbClr val="4D5841"/>
    <a:srgbClr val="778445"/>
    <a:srgbClr val="676C49"/>
    <a:srgbClr val="6B755E"/>
    <a:srgbClr val="F2CA64"/>
    <a:srgbClr val="F7D983"/>
    <a:srgbClr val="E9C41E"/>
    <a:srgbClr val="E6C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906" y="78"/>
      </p:cViewPr>
      <p:guideLst>
        <p:guide orient="horz" pos="2165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37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64.xml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26A828-DB44-4F88-A674-7C0B7B2B45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48959-BAF7-425B-B82F-AED0A74A72D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wdp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360000"/>
            <a:ext cx="10515600" cy="5817600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>
                <a:solidFill>
                  <a:schemeClr val="tx1"/>
                </a:solidFill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325" y="1296035"/>
            <a:ext cx="10800080" cy="575945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800" b="0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474134" y="491067"/>
            <a:ext cx="11243733" cy="2964933"/>
          </a:xfr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640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474134" y="3937065"/>
            <a:ext cx="11243732" cy="2319802"/>
          </a:xfrm>
        </p:spPr>
        <p:txBody>
          <a:bodyPr wrap="square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3000"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 lang="zh-CN" altLang="en-US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640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3000"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924454" y="817032"/>
            <a:ext cx="2880000" cy="5156200"/>
          </a:xfrm>
        </p:spPr>
        <p:txBody>
          <a:bodyPr wrap="square" anchor="ctr">
            <a:normAutofit/>
          </a:bodyPr>
          <a:lstStyle>
            <a:lvl1pPr algn="ctr">
              <a:defRPr sz="500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087967" y="3694111"/>
            <a:ext cx="10016067" cy="2452689"/>
          </a:xfrm>
        </p:spPr>
        <p:txBody>
          <a:bodyPr wrap="square" anchor="t">
            <a:normAutofit/>
          </a:bodyPr>
          <a:lstStyle>
            <a:lvl1pPr algn="ctr">
              <a:defRPr sz="420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3"/>
            </p:custDataLst>
          </p:nvPr>
        </p:nvSpPr>
        <p:spPr>
          <a:xfrm>
            <a:off x="1087967" y="313268"/>
            <a:ext cx="10016067" cy="2928406"/>
          </a:xfrm>
        </p:spPr>
        <p:txBody>
          <a:bodyPr wrap="square" anchor="b">
            <a:normAutofit/>
          </a:bodyPr>
          <a:lstStyle>
            <a:lvl1pPr marL="0" indent="0" algn="ctr">
              <a:buNone/>
              <a:defRPr sz="8000" b="1">
                <a:solidFill>
                  <a:schemeClr val="accent1"/>
                </a:solidFill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 lang="zh-CN" altLang="en-US"/>
              <a:t>节编号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>
                <a:solidFill>
                  <a:schemeClr val="tx1"/>
                </a:solidFill>
                <a:latin typeface="+mn-ea"/>
                <a:ea typeface="+mn-ea"/>
                <a:cs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4690" y="1364400"/>
            <a:ext cx="5181600" cy="4813200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313170" y="1364400"/>
            <a:ext cx="5181600" cy="4813200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>
                <a:solidFill>
                  <a:schemeClr val="tx1"/>
                </a:solidFill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94373" y="1369480"/>
            <a:ext cx="5157787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800" b="1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94373" y="2066355"/>
            <a:ext cx="5157787" cy="4128388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311265" y="1354875"/>
            <a:ext cx="5183188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800" b="1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311265" y="2051750"/>
            <a:ext cx="5183188" cy="4128388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8" Type="http://schemas.openxmlformats.org/officeDocument/2006/relationships/slideLayout" Target="../slideLayouts/slideLayout9.xml"/><Relationship Id="rId7" Type="http://schemas.openxmlformats.org/officeDocument/2006/relationships/slideLayout" Target="../slideLayouts/slideLayout8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8" Type="http://schemas.openxmlformats.org/officeDocument/2006/relationships/theme" Target="../theme/theme2.xml"/><Relationship Id="rId17" Type="http://schemas.openxmlformats.org/officeDocument/2006/relationships/tags" Target="../tags/tag60.xml"/><Relationship Id="rId16" Type="http://schemas.openxmlformats.org/officeDocument/2006/relationships/tags" Target="../tags/tag59.xml"/><Relationship Id="rId15" Type="http://schemas.openxmlformats.org/officeDocument/2006/relationships/tags" Target="../tags/tag58.xml"/><Relationship Id="rId14" Type="http://schemas.openxmlformats.org/officeDocument/2006/relationships/tags" Target="../tags/tag57.xml"/><Relationship Id="rId13" Type="http://schemas.openxmlformats.org/officeDocument/2006/relationships/tags" Target="../tags/tag56.xml"/><Relationship Id="rId12" Type="http://schemas.openxmlformats.org/officeDocument/2006/relationships/tags" Target="../tags/tag55.xml"/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屏幕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948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94690" y="1364615"/>
            <a:ext cx="10799445" cy="48133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9469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75411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ea"/>
          <a:ea typeface="+mn-ea"/>
          <a:cs typeface="+mn-ea"/>
          <a:sym typeface="+mn-ea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ea"/>
          <a:ea typeface="+mn-ea"/>
          <a:cs typeface="+mn-ea"/>
          <a:sym typeface="+mn-ea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3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62.xml"/><Relationship Id="rId1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2aae19d727199b5ae850a36634a9e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574905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2aae19d727199b5ae850a36634a9e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574905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草地上有鸟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80" b="10436"/>
          <a:stretch>
            <a:fillRect/>
          </a:stretch>
        </p:blipFill>
        <p:spPr>
          <a:xfrm>
            <a:off x="0" y="2116868"/>
            <a:ext cx="12192000" cy="4741132"/>
          </a:xfrm>
          <a:custGeom>
            <a:avLst/>
            <a:gdLst>
              <a:gd name="connsiteX0" fmla="*/ 0 w 12192000"/>
              <a:gd name="connsiteY0" fmla="*/ 0 h 4741132"/>
              <a:gd name="connsiteX1" fmla="*/ 12192000 w 12192000"/>
              <a:gd name="connsiteY1" fmla="*/ 0 h 4741132"/>
              <a:gd name="connsiteX2" fmla="*/ 12192000 w 12192000"/>
              <a:gd name="connsiteY2" fmla="*/ 4741132 h 4741132"/>
              <a:gd name="connsiteX3" fmla="*/ 0 w 12192000"/>
              <a:gd name="connsiteY3" fmla="*/ 4741132 h 4741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41132">
                <a:moveTo>
                  <a:pt x="0" y="0"/>
                </a:moveTo>
                <a:lnTo>
                  <a:pt x="12192000" y="0"/>
                </a:lnTo>
                <a:lnTo>
                  <a:pt x="12192000" y="4741132"/>
                </a:lnTo>
                <a:lnTo>
                  <a:pt x="0" y="4741132"/>
                </a:lnTo>
                <a:close/>
              </a:path>
            </a:pathLst>
          </a:custGeom>
        </p:spPr>
      </p:pic>
      <p:sp>
        <p:nvSpPr>
          <p:cNvPr id="4" name="矩形 3"/>
          <p:cNvSpPr/>
          <p:nvPr/>
        </p:nvSpPr>
        <p:spPr>
          <a:xfrm>
            <a:off x="10160" y="0"/>
            <a:ext cx="12192000" cy="6858000"/>
          </a:xfrm>
          <a:prstGeom prst="rect">
            <a:avLst/>
          </a:prstGeom>
          <a:gradFill>
            <a:gsLst>
              <a:gs pos="40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802130" y="1383030"/>
            <a:ext cx="8793480" cy="18529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8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方正大标宋_GBK" panose="03000509000000000000" charset="-122"/>
              </a:rPr>
              <a:t>“爱的密码”</a:t>
            </a:r>
            <a:endParaRPr lang="zh-CN" altLang="en-US" sz="4800">
              <a:solidFill>
                <a:srgbClr val="3C541C"/>
              </a:solidFill>
              <a:latin typeface="方正大标宋_GBK" panose="03000509000000000000" charset="-122"/>
              <a:ea typeface="方正大标宋_GBK" panose="03000509000000000000" charset="-122"/>
              <a:cs typeface="方正大标宋_GBK" panose="03000509000000000000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48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方正大标宋_GBK" panose="03000509000000000000" charset="-122"/>
              </a:rPr>
              <a:t>《小王子》读书分</a:t>
            </a:r>
            <a:r>
              <a:rPr lang="zh-CN" altLang="en-US" sz="48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方正大标宋_GBK" panose="03000509000000000000" charset="-122"/>
              </a:rPr>
              <a:t>享会</a:t>
            </a:r>
            <a:endParaRPr lang="zh-CN" altLang="en-US" sz="4800">
              <a:solidFill>
                <a:srgbClr val="3C541C"/>
              </a:solidFill>
              <a:latin typeface="方正大标宋_GBK" panose="03000509000000000000" charset="-122"/>
              <a:ea typeface="方正大标宋_GBK" panose="03000509000000000000" charset="-122"/>
              <a:cs typeface="方正大标宋_GBK" panose="03000509000000000000" charset="-122"/>
            </a:endParaRPr>
          </a:p>
        </p:txBody>
      </p:sp>
      <p:pic>
        <p:nvPicPr>
          <p:cNvPr id="36" name="图片 35" descr="图片包含 游戏机, 钟表&#10;&#10;描述已自动生成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491125" y="445972"/>
            <a:ext cx="3305634" cy="1788714"/>
          </a:xfrm>
          <a:custGeom>
            <a:avLst/>
            <a:gdLst>
              <a:gd name="connsiteX0" fmla="*/ 0 w 3305634"/>
              <a:gd name="connsiteY0" fmla="*/ 0 h 1788714"/>
              <a:gd name="connsiteX1" fmla="*/ 3305634 w 3305634"/>
              <a:gd name="connsiteY1" fmla="*/ 0 h 1788714"/>
              <a:gd name="connsiteX2" fmla="*/ 3305634 w 3305634"/>
              <a:gd name="connsiteY2" fmla="*/ 1788714 h 1788714"/>
              <a:gd name="connsiteX3" fmla="*/ 0 w 3305634"/>
              <a:gd name="connsiteY3" fmla="*/ 1788714 h 1788714"/>
              <a:gd name="connsiteX4" fmla="*/ 0 w 3305634"/>
              <a:gd name="connsiteY4" fmla="*/ 1373451 h 1788714"/>
              <a:gd name="connsiteX5" fmla="*/ 90565 w 3305634"/>
              <a:gd name="connsiteY5" fmla="*/ 1387591 h 1788714"/>
              <a:gd name="connsiteX6" fmla="*/ 876713 w 3305634"/>
              <a:gd name="connsiteY6" fmla="*/ 1359016 h 1788714"/>
              <a:gd name="connsiteX7" fmla="*/ 1057688 w 3305634"/>
              <a:gd name="connsiteY7" fmla="*/ 978016 h 1788714"/>
              <a:gd name="connsiteX8" fmla="*/ 833850 w 3305634"/>
              <a:gd name="connsiteY8" fmla="*/ 768466 h 1788714"/>
              <a:gd name="connsiteX9" fmla="*/ 733838 w 3305634"/>
              <a:gd name="connsiteY9" fmla="*/ 744653 h 1788714"/>
              <a:gd name="connsiteX10" fmla="*/ 676688 w 3305634"/>
              <a:gd name="connsiteY10" fmla="*/ 701791 h 1788714"/>
              <a:gd name="connsiteX11" fmla="*/ 795750 w 3305634"/>
              <a:gd name="connsiteY11" fmla="*/ 320791 h 1788714"/>
              <a:gd name="connsiteX12" fmla="*/ 290925 w 3305634"/>
              <a:gd name="connsiteY12" fmla="*/ 139816 h 1788714"/>
              <a:gd name="connsiteX13" fmla="*/ 83347 w 3305634"/>
              <a:gd name="connsiteY13" fmla="*/ 257985 h 1788714"/>
              <a:gd name="connsiteX14" fmla="*/ 0 w 3305634"/>
              <a:gd name="connsiteY14" fmla="*/ 318075 h 1788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305634" h="1788714">
                <a:moveTo>
                  <a:pt x="0" y="0"/>
                </a:moveTo>
                <a:lnTo>
                  <a:pt x="3305634" y="0"/>
                </a:lnTo>
                <a:lnTo>
                  <a:pt x="3305634" y="1788714"/>
                </a:lnTo>
                <a:lnTo>
                  <a:pt x="0" y="1788714"/>
                </a:lnTo>
                <a:lnTo>
                  <a:pt x="0" y="1373451"/>
                </a:lnTo>
                <a:lnTo>
                  <a:pt x="90565" y="1387591"/>
                </a:lnTo>
                <a:cubicBezTo>
                  <a:pt x="361768" y="1419143"/>
                  <a:pt x="727290" y="1404260"/>
                  <a:pt x="876713" y="1359016"/>
                </a:cubicBezTo>
                <a:cubicBezTo>
                  <a:pt x="1075944" y="1298691"/>
                  <a:pt x="1064832" y="1076441"/>
                  <a:pt x="1057688" y="978016"/>
                </a:cubicBezTo>
                <a:cubicBezTo>
                  <a:pt x="1050544" y="879591"/>
                  <a:pt x="887825" y="807360"/>
                  <a:pt x="833850" y="768466"/>
                </a:cubicBezTo>
                <a:cubicBezTo>
                  <a:pt x="779875" y="729572"/>
                  <a:pt x="760032" y="755765"/>
                  <a:pt x="733838" y="744653"/>
                </a:cubicBezTo>
                <a:cubicBezTo>
                  <a:pt x="707644" y="733541"/>
                  <a:pt x="666369" y="772435"/>
                  <a:pt x="676688" y="701791"/>
                </a:cubicBezTo>
                <a:cubicBezTo>
                  <a:pt x="687007" y="631147"/>
                  <a:pt x="860044" y="414454"/>
                  <a:pt x="795750" y="320791"/>
                </a:cubicBezTo>
                <a:cubicBezTo>
                  <a:pt x="731456" y="227128"/>
                  <a:pt x="509206" y="52504"/>
                  <a:pt x="290925" y="139816"/>
                </a:cubicBezTo>
                <a:cubicBezTo>
                  <a:pt x="236355" y="161644"/>
                  <a:pt x="163330" y="203812"/>
                  <a:pt x="83347" y="257985"/>
                </a:cubicBezTo>
                <a:lnTo>
                  <a:pt x="0" y="318075"/>
                </a:lnTo>
                <a:close/>
              </a:path>
            </a:pathLst>
          </a:custGeom>
        </p:spPr>
      </p:pic>
      <p:pic>
        <p:nvPicPr>
          <p:cNvPr id="34" name="图片 33" descr="图片包含 游戏机, 薯片, 树&#10;&#10;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00295">
            <a:off x="8308117" y="807516"/>
            <a:ext cx="950368" cy="94781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908810" y="3235960"/>
            <a:ext cx="8793480" cy="18529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20000"/>
              </a:lnSpc>
            </a:pPr>
            <a:r>
              <a:rPr lang="en-US" altLang="zh-CN" sz="2400" b="1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2024.3.2</a:t>
            </a:r>
            <a:endParaRPr lang="zh-CN" altLang="en-US" sz="2400" b="1">
              <a:solidFill>
                <a:srgbClr val="3C541C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400" b="1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主持人：赵依桐</a:t>
            </a:r>
            <a:endParaRPr lang="zh-CN" altLang="en-US" sz="2400" b="1">
              <a:solidFill>
                <a:srgbClr val="3C541C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游戏机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19" r="9944" b="13889"/>
          <a:stretch>
            <a:fillRect/>
          </a:stretch>
        </p:blipFill>
        <p:spPr>
          <a:xfrm>
            <a:off x="0" y="1329902"/>
            <a:ext cx="12192000" cy="5528098"/>
          </a:xfrm>
          <a:custGeom>
            <a:avLst/>
            <a:gdLst>
              <a:gd name="connsiteX0" fmla="*/ 0 w 12192000"/>
              <a:gd name="connsiteY0" fmla="*/ 0 h 5528098"/>
              <a:gd name="connsiteX1" fmla="*/ 12192000 w 12192000"/>
              <a:gd name="connsiteY1" fmla="*/ 0 h 5528098"/>
              <a:gd name="connsiteX2" fmla="*/ 12192000 w 12192000"/>
              <a:gd name="connsiteY2" fmla="*/ 5528098 h 5528098"/>
              <a:gd name="connsiteX3" fmla="*/ 0 w 12192000"/>
              <a:gd name="connsiteY3" fmla="*/ 5528098 h 552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528098">
                <a:moveTo>
                  <a:pt x="0" y="0"/>
                </a:moveTo>
                <a:lnTo>
                  <a:pt x="12192000" y="0"/>
                </a:lnTo>
                <a:lnTo>
                  <a:pt x="12192000" y="5528098"/>
                </a:lnTo>
                <a:lnTo>
                  <a:pt x="0" y="5528098"/>
                </a:lnTo>
                <a:close/>
              </a:path>
            </a:pathLst>
          </a:custGeom>
        </p:spPr>
      </p:pic>
      <p:sp>
        <p:nvSpPr>
          <p:cNvPr id="11" name="矩形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chemeClr val="bg1"/>
              </a:gs>
              <a:gs pos="100000">
                <a:schemeClr val="bg1">
                  <a:alpha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 descr="图片包含 站, 桌子, 一对, 男人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5" y="3528695"/>
            <a:ext cx="3387725" cy="3329305"/>
          </a:xfrm>
          <a:prstGeom prst="rect">
            <a:avLst/>
          </a:prstGeom>
        </p:spPr>
      </p:pic>
      <p:sp>
        <p:nvSpPr>
          <p:cNvPr id="62" name="文本框 61"/>
          <p:cNvSpPr txBox="1"/>
          <p:nvPr/>
        </p:nvSpPr>
        <p:spPr>
          <a:xfrm>
            <a:off x="2152650" y="1136650"/>
            <a:ext cx="788733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活跃气氛的传统纸片</a:t>
            </a:r>
            <a:r>
              <a:rPr lang="zh-CN" altLang="en-US" sz="36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交流环节！</a:t>
            </a:r>
            <a:endParaRPr lang="zh-CN" altLang="en-US" sz="3600">
              <a:solidFill>
                <a:srgbClr val="3C541C"/>
              </a:solidFill>
              <a:latin typeface="方正大标宋_GBK" panose="03000509000000000000" charset="-122"/>
              <a:ea typeface="方正大标宋_GBK" panose="03000509000000000000" charset="-122"/>
              <a:cs typeface="851tegakizatsu" panose="02000600000000000000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385185" y="2192655"/>
            <a:ext cx="7933055" cy="39344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规则如下：</a:t>
            </a:r>
            <a:endParaRPr lang="zh-CN" altLang="en-US" sz="2400">
              <a:solidFill>
                <a:srgbClr val="3C541C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1.</a:t>
            </a:r>
            <a:r>
              <a:rPr lang="zh-CN" altLang="en-US" sz="24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翻开手中的两张纸条，并选择一张递给你左手边的同学，并选择一张</a:t>
            </a:r>
            <a:r>
              <a:rPr lang="zh-CN" altLang="en-US" sz="24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纸条上的问题回答。</a:t>
            </a:r>
            <a:endParaRPr lang="zh-CN" altLang="en-US" sz="2400">
              <a:solidFill>
                <a:srgbClr val="3C541C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2.</a:t>
            </a:r>
            <a:r>
              <a:rPr lang="zh-CN" altLang="en-US" sz="24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如果两个问题都不想回答，可以聊一聊你与《小王子》这本书的故事。你是怎么知道这本书的？第一次读这本书是什么时候？</a:t>
            </a:r>
            <a:endParaRPr lang="zh-CN" altLang="en-US" sz="2400">
              <a:solidFill>
                <a:srgbClr val="3C541C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3.</a:t>
            </a:r>
            <a:r>
              <a:rPr lang="zh-CN" altLang="en-US" sz="24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如果你没有读过这本书</a:t>
            </a:r>
            <a:r>
              <a:rPr lang="en-US" altLang="zh-CN" sz="24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/</a:t>
            </a:r>
            <a:r>
              <a:rPr lang="zh-CN" altLang="en-US" sz="24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读过但是忘了，你是抱着怎样的想法来参加读书会的？</a:t>
            </a:r>
            <a:endParaRPr lang="zh-CN" altLang="en-US" sz="2400">
              <a:solidFill>
                <a:srgbClr val="3C541C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75" name="图片 74" descr="图片包含 人, 黄色, 绿色, 娃娃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8561" y="463663"/>
            <a:ext cx="1652827" cy="2324288"/>
          </a:xfrm>
          <a:prstGeom prst="rect">
            <a:avLst/>
          </a:prstGeom>
        </p:spPr>
      </p:pic>
      <p:pic>
        <p:nvPicPr>
          <p:cNvPr id="83" name="图片 82" descr="图片包含 黄色, 向日葵, 笔记本, 花&#10;&#10;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3621636">
            <a:off x="5607927" y="-1581380"/>
            <a:ext cx="3185946" cy="3358826"/>
          </a:xfrm>
          <a:custGeom>
            <a:avLst/>
            <a:gdLst>
              <a:gd name="connsiteX0" fmla="*/ 3185946 w 3185946"/>
              <a:gd name="connsiteY0" fmla="*/ 113345 h 3358826"/>
              <a:gd name="connsiteX1" fmla="*/ 2683309 w 3185946"/>
              <a:gd name="connsiteY1" fmla="*/ 652872 h 3358826"/>
              <a:gd name="connsiteX2" fmla="*/ 2676277 w 3185946"/>
              <a:gd name="connsiteY2" fmla="*/ 640477 h 3358826"/>
              <a:gd name="connsiteX3" fmla="*/ 2593967 w 3185946"/>
              <a:gd name="connsiteY3" fmla="*/ 546439 h 3358826"/>
              <a:gd name="connsiteX4" fmla="*/ 1716537 w 3185946"/>
              <a:gd name="connsiteY4" fmla="*/ 583272 h 3358826"/>
              <a:gd name="connsiteX5" fmla="*/ 1741836 w 3185946"/>
              <a:gd name="connsiteY5" fmla="*/ 1461110 h 3358826"/>
              <a:gd name="connsiteX6" fmla="*/ 1841458 w 3185946"/>
              <a:gd name="connsiteY6" fmla="*/ 1536565 h 3358826"/>
              <a:gd name="connsiteX7" fmla="*/ 1854319 w 3185946"/>
              <a:gd name="connsiteY7" fmla="*/ 1542703 h 3358826"/>
              <a:gd name="connsiteX8" fmla="*/ 162372 w 3185946"/>
              <a:gd name="connsiteY8" fmla="*/ 3358826 h 3358826"/>
              <a:gd name="connsiteX9" fmla="*/ 0 w 3185946"/>
              <a:gd name="connsiteY9" fmla="*/ 3358826 h 3358826"/>
              <a:gd name="connsiteX10" fmla="*/ 0 w 3185946"/>
              <a:gd name="connsiteY10" fmla="*/ 0 h 3358826"/>
              <a:gd name="connsiteX11" fmla="*/ 3185946 w 3185946"/>
              <a:gd name="connsiteY11" fmla="*/ 0 h 3358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85946" h="3358826">
                <a:moveTo>
                  <a:pt x="3185946" y="113345"/>
                </a:moveTo>
                <a:lnTo>
                  <a:pt x="2683309" y="652872"/>
                </a:lnTo>
                <a:lnTo>
                  <a:pt x="2676277" y="640477"/>
                </a:lnTo>
                <a:cubicBezTo>
                  <a:pt x="2652570" y="607011"/>
                  <a:pt x="2625128" y="575469"/>
                  <a:pt x="2593967" y="546439"/>
                </a:cubicBezTo>
                <a:cubicBezTo>
                  <a:pt x="2344685" y="314202"/>
                  <a:pt x="1951847" y="330692"/>
                  <a:pt x="1716537" y="583272"/>
                </a:cubicBezTo>
                <a:cubicBezTo>
                  <a:pt x="1481227" y="835851"/>
                  <a:pt x="1492554" y="1228873"/>
                  <a:pt x="1741836" y="1461110"/>
                </a:cubicBezTo>
                <a:cubicBezTo>
                  <a:pt x="1772997" y="1490140"/>
                  <a:pt x="1806400" y="1515283"/>
                  <a:pt x="1841458" y="1536565"/>
                </a:cubicBezTo>
                <a:lnTo>
                  <a:pt x="1854319" y="1542703"/>
                </a:lnTo>
                <a:lnTo>
                  <a:pt x="162372" y="3358826"/>
                </a:lnTo>
                <a:lnTo>
                  <a:pt x="0" y="3358826"/>
                </a:lnTo>
                <a:lnTo>
                  <a:pt x="0" y="0"/>
                </a:lnTo>
                <a:lnTo>
                  <a:pt x="3185946" y="0"/>
                </a:lnTo>
                <a:close/>
              </a:path>
            </a:pathLst>
          </a:custGeom>
        </p:spPr>
      </p:pic>
      <p:pic>
        <p:nvPicPr>
          <p:cNvPr id="85" name="图片 84" descr="图片包含 黄色, 向日葵, 笔记本, 花&#10;&#10;描述已自动生成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2" t="41420" r="76765" b="42900"/>
          <a:stretch>
            <a:fillRect/>
          </a:stretch>
        </p:blipFill>
        <p:spPr>
          <a:xfrm rot="9957845" flipH="1">
            <a:off x="435979" y="6011991"/>
            <a:ext cx="482714" cy="395360"/>
          </a:xfrm>
          <a:custGeom>
            <a:avLst/>
            <a:gdLst>
              <a:gd name="connsiteX0" fmla="*/ 299880 w 482714"/>
              <a:gd name="connsiteY0" fmla="*/ 388099 h 395360"/>
              <a:gd name="connsiteX1" fmla="*/ 475453 w 482714"/>
              <a:gd name="connsiteY1" fmla="*/ 95480 h 395360"/>
              <a:gd name="connsiteX2" fmla="*/ 434276 w 482714"/>
              <a:gd name="connsiteY2" fmla="*/ 8959 h 395360"/>
              <a:gd name="connsiteX3" fmla="*/ 426059 w 482714"/>
              <a:gd name="connsiteY3" fmla="*/ 0 h 395360"/>
              <a:gd name="connsiteX4" fmla="*/ 61302 w 482714"/>
              <a:gd name="connsiteY4" fmla="*/ 0 h 395360"/>
              <a:gd name="connsiteX5" fmla="*/ 34445 w 482714"/>
              <a:gd name="connsiteY5" fmla="*/ 29854 h 395360"/>
              <a:gd name="connsiteX6" fmla="*/ 7261 w 482714"/>
              <a:gd name="connsiteY6" fmla="*/ 212525 h 395360"/>
              <a:gd name="connsiteX7" fmla="*/ 299880 w 482714"/>
              <a:gd name="connsiteY7" fmla="*/ 388099 h 395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2714" h="395360">
                <a:moveTo>
                  <a:pt x="299880" y="388099"/>
                </a:moveTo>
                <a:cubicBezTo>
                  <a:pt x="429167" y="355778"/>
                  <a:pt x="507774" y="224768"/>
                  <a:pt x="475453" y="95480"/>
                </a:cubicBezTo>
                <a:cubicBezTo>
                  <a:pt x="467373" y="63159"/>
                  <a:pt x="453124" y="34004"/>
                  <a:pt x="434276" y="8959"/>
                </a:cubicBezTo>
                <a:lnTo>
                  <a:pt x="426059" y="0"/>
                </a:lnTo>
                <a:lnTo>
                  <a:pt x="61302" y="0"/>
                </a:lnTo>
                <a:lnTo>
                  <a:pt x="34445" y="29854"/>
                </a:lnTo>
                <a:cubicBezTo>
                  <a:pt x="2673" y="82807"/>
                  <a:pt x="-8899" y="147882"/>
                  <a:pt x="7261" y="212525"/>
                </a:cubicBezTo>
                <a:cubicBezTo>
                  <a:pt x="39582" y="341813"/>
                  <a:pt x="170592" y="420420"/>
                  <a:pt x="299880" y="388099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 invX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图片包含 食物, 蛋糕, 游戏机, 田地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8780"/>
            <a:ext cx="12192000" cy="5189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5000">
                <a:schemeClr val="bg1"/>
              </a:gs>
              <a:gs pos="100000">
                <a:schemeClr val="bg1">
                  <a:alpha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3348219" y="966051"/>
            <a:ext cx="5372373" cy="1272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2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一个粗糙的书籍简介</a:t>
            </a:r>
            <a:endParaRPr lang="zh-CN" altLang="en-US" sz="3200">
              <a:solidFill>
                <a:srgbClr val="3C541C"/>
              </a:solidFill>
              <a:latin typeface="方正大标宋_GBK" panose="03000509000000000000" charset="-122"/>
              <a:ea typeface="方正大标宋_GBK" panose="03000509000000000000" charset="-122"/>
              <a:cs typeface="851tegakizatsu" panose="02000600000000000000" pitchFamily="2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32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for</a:t>
            </a:r>
            <a:r>
              <a:rPr lang="zh-CN" altLang="en-US" sz="32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没读过它的</a:t>
            </a:r>
            <a:r>
              <a:rPr lang="zh-CN" altLang="en-US" sz="32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同学</a:t>
            </a:r>
            <a:endParaRPr lang="zh-CN" altLang="en-US" sz="3200">
              <a:solidFill>
                <a:srgbClr val="3C541C"/>
              </a:solidFill>
              <a:latin typeface="方正大标宋_GBK" panose="03000509000000000000" charset="-122"/>
              <a:ea typeface="方正大标宋_GBK" panose="03000509000000000000" charset="-122"/>
              <a:cs typeface="851tegakizatsu" panose="02000600000000000000" pitchFamily="2" charset="-122"/>
            </a:endParaRPr>
          </a:p>
        </p:txBody>
      </p:sp>
      <p:pic>
        <p:nvPicPr>
          <p:cNvPr id="54" name="图片 53" descr="图片包含 人, 女人, 穿着, 对着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73" y="2860891"/>
            <a:ext cx="1280213" cy="3997109"/>
          </a:xfrm>
          <a:prstGeom prst="rect">
            <a:avLst/>
          </a:prstGeom>
        </p:spPr>
      </p:pic>
      <p:pic>
        <p:nvPicPr>
          <p:cNvPr id="50" name="图片 49" descr="图片包含 人, 室内, 玩具, 桌子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0042" y="0"/>
            <a:ext cx="2919663" cy="2919663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1610995" y="2555875"/>
            <a:ext cx="917003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l" fontAlgn="auto">
              <a:lnSpc>
                <a:spcPct val="120000"/>
              </a:lnSpc>
            </a:pPr>
            <a:r>
              <a:rPr lang="en-US" altLang="zh-CN" sz="20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《小王子》是一</a:t>
            </a:r>
            <a:r>
              <a:rPr lang="en-US" altLang="zh-CN" sz="20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本由法国作家安托万·德·圣·埃克苏佩里于1942年创作的儿童文学短篇小说。这本书讲述了一个来自B612号小行星的小王子，他每天与自己的玫瑰为</a:t>
            </a:r>
            <a:r>
              <a:rPr lang="zh-CN" altLang="en-US" sz="20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伴</a:t>
            </a:r>
            <a:r>
              <a:rPr lang="en-US" altLang="zh-CN" sz="20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。在离开自己的星球后，他访问了其他六个星球，每个星球上都有一些奇特的人物和事物。最后，小王子来到了地球，遇到了蛇，看到了五千多株玫瑰花；</a:t>
            </a:r>
            <a:r>
              <a:rPr lang="zh-CN" altLang="en-US" sz="20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驯养了狐狸，并</a:t>
            </a:r>
            <a:r>
              <a:rPr lang="en-US" altLang="zh-CN" sz="20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遇到了一位迫降在撒哈拉沙漠的飞行员，和他成为了朋友。《小王子》是一本富有哲理和想象力的作品，它用简单而深刻的语言，揭示了成人世界的缺陷和孩子心灵的纯真。这本书也表达了作者对爱情、友谊、责任和自由的看法</a:t>
            </a:r>
            <a:r>
              <a:rPr lang="zh-CN" altLang="en-US" sz="20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。</a:t>
            </a:r>
            <a:r>
              <a:rPr lang="en-US" altLang="zh-CN" sz="20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《小王子》是全世界最畅销的书籍之一，已经被翻译成250多种语言，也被改编成各种形式的艺术作品。</a:t>
            </a:r>
            <a:endParaRPr lang="en-US" altLang="zh-CN" sz="2000">
              <a:solidFill>
                <a:srgbClr val="3C541C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  <p:pic>
        <p:nvPicPr>
          <p:cNvPr id="58" name="图片 57" descr="图片包含 黄色, 向日葵, 笔记本, 花&#10;&#10;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163"/>
          <a:stretch>
            <a:fillRect/>
          </a:stretch>
        </p:blipFill>
        <p:spPr>
          <a:xfrm>
            <a:off x="10607363" y="1996504"/>
            <a:ext cx="1584637" cy="3222861"/>
          </a:xfrm>
          <a:custGeom>
            <a:avLst/>
            <a:gdLst>
              <a:gd name="connsiteX0" fmla="*/ 0 w 1584637"/>
              <a:gd name="connsiteY0" fmla="*/ 0 h 3222861"/>
              <a:gd name="connsiteX1" fmla="*/ 1584637 w 1584637"/>
              <a:gd name="connsiteY1" fmla="*/ 0 h 3222861"/>
              <a:gd name="connsiteX2" fmla="*/ 1584637 w 1584637"/>
              <a:gd name="connsiteY2" fmla="*/ 3222861 h 3222861"/>
              <a:gd name="connsiteX3" fmla="*/ 0 w 1584637"/>
              <a:gd name="connsiteY3" fmla="*/ 3222861 h 322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637" h="3222861">
                <a:moveTo>
                  <a:pt x="0" y="0"/>
                </a:moveTo>
                <a:lnTo>
                  <a:pt x="1584637" y="0"/>
                </a:lnTo>
                <a:lnTo>
                  <a:pt x="1584637" y="3222861"/>
                </a:lnTo>
                <a:lnTo>
                  <a:pt x="0" y="3222861"/>
                </a:lnTo>
                <a:close/>
              </a:path>
            </a:pathLst>
          </a:custGeom>
        </p:spPr>
      </p:pic>
      <p:pic>
        <p:nvPicPr>
          <p:cNvPr id="62" name="图片 61" descr="图片包含 黄色, 向日葵, 笔记本, 花&#10;&#10;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30"/>
          <a:stretch>
            <a:fillRect/>
          </a:stretch>
        </p:blipFill>
        <p:spPr>
          <a:xfrm rot="361910">
            <a:off x="-139512" y="1485427"/>
            <a:ext cx="1361797" cy="2583577"/>
          </a:xfrm>
          <a:custGeom>
            <a:avLst/>
            <a:gdLst>
              <a:gd name="connsiteX0" fmla="*/ 0 w 1361797"/>
              <a:gd name="connsiteY0" fmla="*/ 0 h 2583577"/>
              <a:gd name="connsiteX1" fmla="*/ 1361797 w 1361797"/>
              <a:gd name="connsiteY1" fmla="*/ 0 h 2583577"/>
              <a:gd name="connsiteX2" fmla="*/ 1361797 w 1361797"/>
              <a:gd name="connsiteY2" fmla="*/ 2583577 h 2583577"/>
              <a:gd name="connsiteX3" fmla="*/ 272996 w 1361797"/>
              <a:gd name="connsiteY3" fmla="*/ 2583577 h 2583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1797" h="2583577">
                <a:moveTo>
                  <a:pt x="0" y="0"/>
                </a:moveTo>
                <a:lnTo>
                  <a:pt x="1361797" y="0"/>
                </a:lnTo>
                <a:lnTo>
                  <a:pt x="1361797" y="2583577"/>
                </a:lnTo>
                <a:lnTo>
                  <a:pt x="272996" y="2583577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图片 64" descr="卡通人物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76"/>
          <a:stretch>
            <a:fillRect/>
          </a:stretch>
        </p:blipFill>
        <p:spPr>
          <a:xfrm flipH="1">
            <a:off x="0" y="2273997"/>
            <a:ext cx="12192000" cy="4584003"/>
          </a:xfrm>
          <a:custGeom>
            <a:avLst/>
            <a:gdLst>
              <a:gd name="connsiteX0" fmla="*/ 12192000 w 12192000"/>
              <a:gd name="connsiteY0" fmla="*/ 0 h 4584003"/>
              <a:gd name="connsiteX1" fmla="*/ 0 w 12192000"/>
              <a:gd name="connsiteY1" fmla="*/ 0 h 4584003"/>
              <a:gd name="connsiteX2" fmla="*/ 0 w 12192000"/>
              <a:gd name="connsiteY2" fmla="*/ 4584003 h 4584003"/>
              <a:gd name="connsiteX3" fmla="*/ 12192000 w 12192000"/>
              <a:gd name="connsiteY3" fmla="*/ 4584003 h 4584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584003">
                <a:moveTo>
                  <a:pt x="12192000" y="0"/>
                </a:moveTo>
                <a:lnTo>
                  <a:pt x="0" y="0"/>
                </a:lnTo>
                <a:lnTo>
                  <a:pt x="0" y="4584003"/>
                </a:lnTo>
                <a:lnTo>
                  <a:pt x="12192000" y="4584003"/>
                </a:lnTo>
                <a:close/>
              </a:path>
            </a:pathLst>
          </a:custGeom>
        </p:spPr>
      </p:pic>
      <p:sp>
        <p:nvSpPr>
          <p:cNvPr id="67" name="矩形 66"/>
          <p:cNvSpPr/>
          <p:nvPr/>
        </p:nvSpPr>
        <p:spPr>
          <a:xfrm>
            <a:off x="0" y="-5715"/>
            <a:ext cx="12192000" cy="6858000"/>
          </a:xfrm>
          <a:prstGeom prst="rect">
            <a:avLst/>
          </a:prstGeom>
          <a:gradFill>
            <a:gsLst>
              <a:gs pos="30000">
                <a:schemeClr val="bg1"/>
              </a:gs>
              <a:gs pos="100000">
                <a:schemeClr val="bg1">
                  <a:alpha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6" name="图片 75" descr="图片包含 黄色, 向日葵, 笔记本, 花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20" r="47732"/>
          <a:stretch>
            <a:fillRect/>
          </a:stretch>
        </p:blipFill>
        <p:spPr>
          <a:xfrm rot="9957845" flipH="1">
            <a:off x="8460067" y="353214"/>
            <a:ext cx="1250108" cy="1477093"/>
          </a:xfrm>
          <a:custGeom>
            <a:avLst/>
            <a:gdLst>
              <a:gd name="connsiteX0" fmla="*/ 1250108 w 1250108"/>
              <a:gd name="connsiteY0" fmla="*/ 1477093 h 1477093"/>
              <a:gd name="connsiteX1" fmla="*/ 1250108 w 1250108"/>
              <a:gd name="connsiteY1" fmla="*/ 0 h 1477093"/>
              <a:gd name="connsiteX2" fmla="*/ 499052 w 1250108"/>
              <a:gd name="connsiteY2" fmla="*/ 0 h 1477093"/>
              <a:gd name="connsiteX3" fmla="*/ 507269 w 1250108"/>
              <a:gd name="connsiteY3" fmla="*/ 8959 h 1477093"/>
              <a:gd name="connsiteX4" fmla="*/ 548446 w 1250108"/>
              <a:gd name="connsiteY4" fmla="*/ 95480 h 1477093"/>
              <a:gd name="connsiteX5" fmla="*/ 372873 w 1250108"/>
              <a:gd name="connsiteY5" fmla="*/ 388099 h 1477093"/>
              <a:gd name="connsiteX6" fmla="*/ 80254 w 1250108"/>
              <a:gd name="connsiteY6" fmla="*/ 212525 h 1477093"/>
              <a:gd name="connsiteX7" fmla="*/ 107438 w 1250108"/>
              <a:gd name="connsiteY7" fmla="*/ 29854 h 1477093"/>
              <a:gd name="connsiteX8" fmla="*/ 134295 w 1250108"/>
              <a:gd name="connsiteY8" fmla="*/ 0 h 1477093"/>
              <a:gd name="connsiteX9" fmla="*/ 0 w 1250108"/>
              <a:gd name="connsiteY9" fmla="*/ 0 h 1477093"/>
              <a:gd name="connsiteX10" fmla="*/ 0 w 1250108"/>
              <a:gd name="connsiteY10" fmla="*/ 1477093 h 147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50108" h="1477093">
                <a:moveTo>
                  <a:pt x="1250108" y="1477093"/>
                </a:moveTo>
                <a:lnTo>
                  <a:pt x="1250108" y="0"/>
                </a:lnTo>
                <a:lnTo>
                  <a:pt x="499052" y="0"/>
                </a:lnTo>
                <a:lnTo>
                  <a:pt x="507269" y="8959"/>
                </a:lnTo>
                <a:cubicBezTo>
                  <a:pt x="526117" y="34004"/>
                  <a:pt x="540366" y="63159"/>
                  <a:pt x="548446" y="95480"/>
                </a:cubicBezTo>
                <a:cubicBezTo>
                  <a:pt x="580767" y="224768"/>
                  <a:pt x="502160" y="355778"/>
                  <a:pt x="372873" y="388099"/>
                </a:cubicBezTo>
                <a:cubicBezTo>
                  <a:pt x="243585" y="420420"/>
                  <a:pt x="112575" y="341813"/>
                  <a:pt x="80254" y="212525"/>
                </a:cubicBezTo>
                <a:cubicBezTo>
                  <a:pt x="64094" y="147882"/>
                  <a:pt x="75666" y="82807"/>
                  <a:pt x="107438" y="29854"/>
                </a:cubicBezTo>
                <a:lnTo>
                  <a:pt x="134295" y="0"/>
                </a:lnTo>
                <a:lnTo>
                  <a:pt x="0" y="0"/>
                </a:lnTo>
                <a:lnTo>
                  <a:pt x="0" y="1477093"/>
                </a:lnTo>
                <a:close/>
              </a:path>
            </a:pathLst>
          </a:custGeom>
        </p:spPr>
      </p:pic>
      <p:pic>
        <p:nvPicPr>
          <p:cNvPr id="75" name="图片 74" descr="图片包含 黄色, 向日葵, 笔记本, 花&#10;&#10;描述已自动生成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2" t="41420" r="76765" b="42900"/>
          <a:stretch>
            <a:fillRect/>
          </a:stretch>
        </p:blipFill>
        <p:spPr>
          <a:xfrm rot="9957845" flipH="1">
            <a:off x="11263208" y="1478448"/>
            <a:ext cx="482714" cy="395360"/>
          </a:xfrm>
          <a:custGeom>
            <a:avLst/>
            <a:gdLst>
              <a:gd name="connsiteX0" fmla="*/ 299880 w 482714"/>
              <a:gd name="connsiteY0" fmla="*/ 388099 h 395360"/>
              <a:gd name="connsiteX1" fmla="*/ 475453 w 482714"/>
              <a:gd name="connsiteY1" fmla="*/ 95480 h 395360"/>
              <a:gd name="connsiteX2" fmla="*/ 434276 w 482714"/>
              <a:gd name="connsiteY2" fmla="*/ 8959 h 395360"/>
              <a:gd name="connsiteX3" fmla="*/ 426059 w 482714"/>
              <a:gd name="connsiteY3" fmla="*/ 0 h 395360"/>
              <a:gd name="connsiteX4" fmla="*/ 61302 w 482714"/>
              <a:gd name="connsiteY4" fmla="*/ 0 h 395360"/>
              <a:gd name="connsiteX5" fmla="*/ 34445 w 482714"/>
              <a:gd name="connsiteY5" fmla="*/ 29854 h 395360"/>
              <a:gd name="connsiteX6" fmla="*/ 7261 w 482714"/>
              <a:gd name="connsiteY6" fmla="*/ 212525 h 395360"/>
              <a:gd name="connsiteX7" fmla="*/ 299880 w 482714"/>
              <a:gd name="connsiteY7" fmla="*/ 388099 h 395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2714" h="395360">
                <a:moveTo>
                  <a:pt x="299880" y="388099"/>
                </a:moveTo>
                <a:cubicBezTo>
                  <a:pt x="429167" y="355778"/>
                  <a:pt x="507774" y="224768"/>
                  <a:pt x="475453" y="95480"/>
                </a:cubicBezTo>
                <a:cubicBezTo>
                  <a:pt x="467373" y="63159"/>
                  <a:pt x="453124" y="34004"/>
                  <a:pt x="434276" y="8959"/>
                </a:cubicBezTo>
                <a:lnTo>
                  <a:pt x="426059" y="0"/>
                </a:lnTo>
                <a:lnTo>
                  <a:pt x="61302" y="0"/>
                </a:lnTo>
                <a:lnTo>
                  <a:pt x="34445" y="29854"/>
                </a:lnTo>
                <a:cubicBezTo>
                  <a:pt x="2673" y="82807"/>
                  <a:pt x="-8899" y="147882"/>
                  <a:pt x="7261" y="212525"/>
                </a:cubicBezTo>
                <a:cubicBezTo>
                  <a:pt x="39582" y="341813"/>
                  <a:pt x="170592" y="420420"/>
                  <a:pt x="299880" y="388099"/>
                </a:cubicBezTo>
                <a:close/>
              </a:path>
            </a:pathLst>
          </a:custGeom>
        </p:spPr>
      </p:pic>
      <p:sp>
        <p:nvSpPr>
          <p:cNvPr id="25" name="文本框 24"/>
          <p:cNvSpPr txBox="1"/>
          <p:nvPr/>
        </p:nvSpPr>
        <p:spPr>
          <a:xfrm>
            <a:off x="3348219" y="966051"/>
            <a:ext cx="5372373" cy="681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32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作者</a:t>
            </a:r>
            <a:r>
              <a:rPr lang="en-US" altLang="zh-CN" sz="32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 </a:t>
            </a:r>
            <a:r>
              <a:rPr lang="zh-CN" altLang="en-US" sz="32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圣埃克苏佩里</a:t>
            </a:r>
            <a:r>
              <a:rPr lang="en-US" altLang="zh-CN" sz="32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 </a:t>
            </a:r>
            <a:r>
              <a:rPr lang="zh-CN" altLang="en-US" sz="32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其人</a:t>
            </a:r>
            <a:endParaRPr lang="zh-CN" altLang="en-US" sz="3200">
              <a:solidFill>
                <a:srgbClr val="3C541C"/>
              </a:solidFill>
              <a:latin typeface="方正大标宋_GBK" panose="03000509000000000000" charset="-122"/>
              <a:ea typeface="方正大标宋_GBK" panose="03000509000000000000" charset="-122"/>
              <a:cs typeface="851tegakizatsu" panose="02000600000000000000" pitchFamily="2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449070" y="2206625"/>
            <a:ext cx="9549765" cy="3970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 algn="l" fontAlgn="auto">
              <a:lnSpc>
                <a:spcPct val="120000"/>
              </a:lnSpc>
            </a:pPr>
            <a:r>
              <a:rPr sz="20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安托万·德·圣-埃克苏佩里 ，法国作家。他一生喜欢冒险和自由，是一位将生命奉献给法国航空事业的飞行家。1940年流亡美国，侨居纽约，埋头文学创作。1943年参加盟军在北非的抗战。1944年他在执行第八次飞行侦察任务时在地中海上空失踪。</a:t>
            </a:r>
            <a:endParaRPr sz="2000">
              <a:solidFill>
                <a:srgbClr val="3C541C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457200" algn="l" fontAlgn="auto">
              <a:lnSpc>
                <a:spcPct val="120000"/>
              </a:lnSpc>
            </a:pPr>
            <a:r>
              <a:rPr sz="20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 作者创作《小王子》时已过不惑之年，几次人生大的起伏之后，逐渐走向成熟。因此作品中深藏人生的哲理和冷静的思考。</a:t>
            </a:r>
            <a:endParaRPr sz="2000">
              <a:solidFill>
                <a:srgbClr val="3C541C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457200" algn="l" fontAlgn="auto">
              <a:lnSpc>
                <a:spcPct val="120000"/>
              </a:lnSpc>
            </a:pPr>
            <a:r>
              <a:rPr sz="2000">
                <a:solidFill>
                  <a:srgbClr val="3C541C"/>
                </a:solid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《小王子》也是作者对自己婚姻的反思，他的妻子康苏罗就是主人公小王子身处异乡时时牵挂的玫瑰原形。他借由这篇童话故事倾吐令人沮丧的婚姻问题，《小王子》这篇童话中强调了爱与责任的重要性，这也是作者对待婚姻的态度。</a:t>
            </a:r>
            <a:endParaRPr sz="2000">
              <a:solidFill>
                <a:srgbClr val="3C541C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  <a:p>
            <a:pPr indent="457200" algn="l" fontAlgn="auto">
              <a:lnSpc>
                <a:spcPct val="120000"/>
              </a:lnSpc>
            </a:pPr>
            <a:endParaRPr sz="2000">
              <a:solidFill>
                <a:srgbClr val="3C541C"/>
              </a:solidFill>
              <a:latin typeface="华文中宋" panose="02010600040101010101" charset="-122"/>
              <a:ea typeface="华文中宋" panose="02010600040101010101" charset="-122"/>
              <a:cs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玩具, 水, 娃娃, 草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8"/>
          <a:stretch>
            <a:fillRect/>
          </a:stretch>
        </p:blipFill>
        <p:spPr>
          <a:xfrm>
            <a:off x="0" y="1041466"/>
            <a:ext cx="12192000" cy="5816534"/>
          </a:xfrm>
          <a:custGeom>
            <a:avLst/>
            <a:gdLst>
              <a:gd name="connsiteX0" fmla="*/ 0 w 12192000"/>
              <a:gd name="connsiteY0" fmla="*/ 0 h 5816534"/>
              <a:gd name="connsiteX1" fmla="*/ 12192000 w 12192000"/>
              <a:gd name="connsiteY1" fmla="*/ 0 h 5816534"/>
              <a:gd name="connsiteX2" fmla="*/ 12192000 w 12192000"/>
              <a:gd name="connsiteY2" fmla="*/ 5816534 h 5816534"/>
              <a:gd name="connsiteX3" fmla="*/ 0 w 12192000"/>
              <a:gd name="connsiteY3" fmla="*/ 5816534 h 581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816534">
                <a:moveTo>
                  <a:pt x="0" y="0"/>
                </a:moveTo>
                <a:lnTo>
                  <a:pt x="12192000" y="0"/>
                </a:lnTo>
                <a:lnTo>
                  <a:pt x="12192000" y="5816534"/>
                </a:lnTo>
                <a:lnTo>
                  <a:pt x="0" y="5816534"/>
                </a:lnTo>
                <a:close/>
              </a:path>
            </a:pathLst>
          </a:custGeom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0000">
                <a:schemeClr val="bg1"/>
              </a:gs>
              <a:gs pos="100000">
                <a:schemeClr val="bg1">
                  <a:alpha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绿色的卡通人物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5074" y="2417953"/>
            <a:ext cx="3368611" cy="4553712"/>
          </a:xfrm>
          <a:prstGeom prst="rect">
            <a:avLst/>
          </a:prstGeom>
        </p:spPr>
      </p:pic>
      <p:pic>
        <p:nvPicPr>
          <p:cNvPr id="24" name="图片 23" descr="图片包含 黄色, 向日葵, 笔记本, 花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4"/>
          <a:stretch>
            <a:fillRect/>
          </a:stretch>
        </p:blipFill>
        <p:spPr>
          <a:xfrm rot="20428139">
            <a:off x="-526965" y="3796214"/>
            <a:ext cx="1983198" cy="2811153"/>
          </a:xfrm>
          <a:custGeom>
            <a:avLst/>
            <a:gdLst>
              <a:gd name="connsiteX0" fmla="*/ 1983198 w 1983198"/>
              <a:gd name="connsiteY0" fmla="*/ 0 h 2811153"/>
              <a:gd name="connsiteX1" fmla="*/ 1983198 w 1983198"/>
              <a:gd name="connsiteY1" fmla="*/ 2811153 h 2811153"/>
              <a:gd name="connsiteX2" fmla="*/ 0 w 1983198"/>
              <a:gd name="connsiteY2" fmla="*/ 2811153 h 2811153"/>
              <a:gd name="connsiteX3" fmla="*/ 997195 w 1983198"/>
              <a:gd name="connsiteY3" fmla="*/ 0 h 281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3198" h="2811153">
                <a:moveTo>
                  <a:pt x="1983198" y="0"/>
                </a:moveTo>
                <a:lnTo>
                  <a:pt x="1983198" y="2811153"/>
                </a:lnTo>
                <a:lnTo>
                  <a:pt x="0" y="2811153"/>
                </a:lnTo>
                <a:lnTo>
                  <a:pt x="997195" y="0"/>
                </a:lnTo>
                <a:close/>
              </a:path>
            </a:pathLst>
          </a:custGeom>
        </p:spPr>
      </p:pic>
      <p:pic>
        <p:nvPicPr>
          <p:cNvPr id="28" name="图片 27" descr="图片包含 黄色, 向日葵, 笔记本, 花&#10;&#10;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993"/>
          <a:stretch>
            <a:fillRect/>
          </a:stretch>
        </p:blipFill>
        <p:spPr>
          <a:xfrm>
            <a:off x="11364271" y="0"/>
            <a:ext cx="693468" cy="2811153"/>
          </a:xfrm>
          <a:custGeom>
            <a:avLst/>
            <a:gdLst>
              <a:gd name="connsiteX0" fmla="*/ 0 w 693468"/>
              <a:gd name="connsiteY0" fmla="*/ 0 h 2811153"/>
              <a:gd name="connsiteX1" fmla="*/ 693468 w 693468"/>
              <a:gd name="connsiteY1" fmla="*/ 0 h 2811153"/>
              <a:gd name="connsiteX2" fmla="*/ 693468 w 693468"/>
              <a:gd name="connsiteY2" fmla="*/ 2811153 h 2811153"/>
              <a:gd name="connsiteX3" fmla="*/ 0 w 693468"/>
              <a:gd name="connsiteY3" fmla="*/ 2811153 h 281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3468" h="2811153">
                <a:moveTo>
                  <a:pt x="0" y="0"/>
                </a:moveTo>
                <a:lnTo>
                  <a:pt x="693468" y="0"/>
                </a:lnTo>
                <a:lnTo>
                  <a:pt x="693468" y="2811153"/>
                </a:lnTo>
                <a:lnTo>
                  <a:pt x="0" y="2811153"/>
                </a:lnTo>
                <a:close/>
              </a:path>
            </a:pathLst>
          </a:custGeom>
        </p:spPr>
      </p:pic>
      <p:pic>
        <p:nvPicPr>
          <p:cNvPr id="30" name="图片 29" descr="图片包含 橙子, 站, 鸟, 关&#10;&#10;描述已自动生成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9435"/>
            <a:ext cx="1908175" cy="2406650"/>
          </a:xfrm>
          <a:prstGeom prst="rect">
            <a:avLst/>
          </a:prstGeom>
        </p:spPr>
      </p:pic>
      <p:pic>
        <p:nvPicPr>
          <p:cNvPr id="32" name="图片 31" descr="图片包含 黄色, 向日葵, 笔记本, 花&#10;&#10;描述已自动生成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2" t="41420" r="76765" b="42900"/>
          <a:stretch>
            <a:fillRect/>
          </a:stretch>
        </p:blipFill>
        <p:spPr>
          <a:xfrm rot="9957845" flipH="1">
            <a:off x="8815842" y="15668"/>
            <a:ext cx="482714" cy="395360"/>
          </a:xfrm>
          <a:custGeom>
            <a:avLst/>
            <a:gdLst>
              <a:gd name="connsiteX0" fmla="*/ 299880 w 482714"/>
              <a:gd name="connsiteY0" fmla="*/ 388099 h 395360"/>
              <a:gd name="connsiteX1" fmla="*/ 475453 w 482714"/>
              <a:gd name="connsiteY1" fmla="*/ 95480 h 395360"/>
              <a:gd name="connsiteX2" fmla="*/ 434276 w 482714"/>
              <a:gd name="connsiteY2" fmla="*/ 8959 h 395360"/>
              <a:gd name="connsiteX3" fmla="*/ 426059 w 482714"/>
              <a:gd name="connsiteY3" fmla="*/ 0 h 395360"/>
              <a:gd name="connsiteX4" fmla="*/ 61302 w 482714"/>
              <a:gd name="connsiteY4" fmla="*/ 0 h 395360"/>
              <a:gd name="connsiteX5" fmla="*/ 34445 w 482714"/>
              <a:gd name="connsiteY5" fmla="*/ 29854 h 395360"/>
              <a:gd name="connsiteX6" fmla="*/ 7261 w 482714"/>
              <a:gd name="connsiteY6" fmla="*/ 212525 h 395360"/>
              <a:gd name="connsiteX7" fmla="*/ 299880 w 482714"/>
              <a:gd name="connsiteY7" fmla="*/ 388099 h 395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2714" h="395360">
                <a:moveTo>
                  <a:pt x="299880" y="388099"/>
                </a:moveTo>
                <a:cubicBezTo>
                  <a:pt x="429167" y="355778"/>
                  <a:pt x="507774" y="224768"/>
                  <a:pt x="475453" y="95480"/>
                </a:cubicBezTo>
                <a:cubicBezTo>
                  <a:pt x="467373" y="63159"/>
                  <a:pt x="453124" y="34004"/>
                  <a:pt x="434276" y="8959"/>
                </a:cubicBezTo>
                <a:lnTo>
                  <a:pt x="426059" y="0"/>
                </a:lnTo>
                <a:lnTo>
                  <a:pt x="61302" y="0"/>
                </a:lnTo>
                <a:lnTo>
                  <a:pt x="34445" y="29854"/>
                </a:lnTo>
                <a:cubicBezTo>
                  <a:pt x="2673" y="82807"/>
                  <a:pt x="-8899" y="147882"/>
                  <a:pt x="7261" y="212525"/>
                </a:cubicBezTo>
                <a:cubicBezTo>
                  <a:pt x="39582" y="341813"/>
                  <a:pt x="170592" y="420420"/>
                  <a:pt x="299880" y="388099"/>
                </a:cubicBezTo>
                <a:close/>
              </a:path>
            </a:pathLst>
          </a:custGeom>
        </p:spPr>
      </p:pic>
      <p:sp>
        <p:nvSpPr>
          <p:cNvPr id="25" name="文本框 24"/>
          <p:cNvSpPr txBox="1"/>
          <p:nvPr/>
        </p:nvSpPr>
        <p:spPr>
          <a:xfrm>
            <a:off x="2526030" y="2743835"/>
            <a:ext cx="7140575" cy="11525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20000"/>
              </a:lnSpc>
            </a:pPr>
            <a:r>
              <a:rPr lang="zh-CN" altLang="en-US" sz="54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片段重读与讨论分享</a:t>
            </a:r>
            <a:endParaRPr lang="zh-CN" altLang="en-US" sz="5400">
              <a:solidFill>
                <a:srgbClr val="3C541C"/>
              </a:solidFill>
              <a:latin typeface="方正大标宋_GBK" panose="03000509000000000000" charset="-122"/>
              <a:ea typeface="方正大标宋_GBK" panose="03000509000000000000" charset="-122"/>
              <a:cs typeface="851tegakizatsu" panose="020006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 invX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图片包含 室内, 桌子, 花, 花瓶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8719"/>
            <a:ext cx="12192000" cy="4729281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0000">
                <a:schemeClr val="bg1"/>
              </a:gs>
              <a:gs pos="100000">
                <a:schemeClr val="bg1">
                  <a:alpha val="6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2" name="图片 81" descr="图片包含 黄色, 向日葵, 笔记本, 花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90" y="3795416"/>
            <a:ext cx="2666462" cy="2811153"/>
          </a:xfrm>
          <a:prstGeom prst="rect">
            <a:avLst/>
          </a:prstGeom>
        </p:spPr>
      </p:pic>
      <p:pic>
        <p:nvPicPr>
          <p:cNvPr id="84" name="图片 83" descr="图片包含 黄色, 向日葵, 笔记本, 花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7049" y="251431"/>
            <a:ext cx="2666462" cy="2811153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2526030" y="2743835"/>
            <a:ext cx="7140575" cy="11525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20000"/>
              </a:lnSpc>
            </a:pPr>
            <a:r>
              <a:rPr lang="zh-CN" altLang="en-US" sz="40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所以，我们如何去爱？</a:t>
            </a:r>
            <a:endParaRPr lang="zh-CN" altLang="en-US" sz="4000">
              <a:solidFill>
                <a:srgbClr val="3C541C"/>
              </a:solidFill>
              <a:latin typeface="方正大标宋_GBK" panose="03000509000000000000" charset="-122"/>
              <a:ea typeface="方正大标宋_GBK" panose="03000509000000000000" charset="-122"/>
              <a:cs typeface="851tegakizatsu" panose="020006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 invX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草地上有鸟&#10;&#10;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80" b="10436"/>
          <a:stretch>
            <a:fillRect/>
          </a:stretch>
        </p:blipFill>
        <p:spPr>
          <a:xfrm>
            <a:off x="0" y="2116868"/>
            <a:ext cx="12192000" cy="4741132"/>
          </a:xfrm>
          <a:custGeom>
            <a:avLst/>
            <a:gdLst>
              <a:gd name="connsiteX0" fmla="*/ 0 w 12192000"/>
              <a:gd name="connsiteY0" fmla="*/ 0 h 4741132"/>
              <a:gd name="connsiteX1" fmla="*/ 12192000 w 12192000"/>
              <a:gd name="connsiteY1" fmla="*/ 0 h 4741132"/>
              <a:gd name="connsiteX2" fmla="*/ 12192000 w 12192000"/>
              <a:gd name="connsiteY2" fmla="*/ 4741132 h 4741132"/>
              <a:gd name="connsiteX3" fmla="*/ 0 w 12192000"/>
              <a:gd name="connsiteY3" fmla="*/ 4741132 h 4741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741132">
                <a:moveTo>
                  <a:pt x="0" y="0"/>
                </a:moveTo>
                <a:lnTo>
                  <a:pt x="12192000" y="0"/>
                </a:lnTo>
                <a:lnTo>
                  <a:pt x="12192000" y="4741132"/>
                </a:lnTo>
                <a:lnTo>
                  <a:pt x="0" y="4741132"/>
                </a:lnTo>
                <a:close/>
              </a:path>
            </a:pathLst>
          </a:custGeom>
        </p:spPr>
      </p:pic>
      <p:sp>
        <p:nvSpPr>
          <p:cNvPr id="4" name="矩形 3"/>
          <p:cNvSpPr/>
          <p:nvPr/>
        </p:nvSpPr>
        <p:spPr>
          <a:xfrm>
            <a:off x="-10160" y="-10160"/>
            <a:ext cx="12192000" cy="6858000"/>
          </a:xfrm>
          <a:prstGeom prst="rect">
            <a:avLst/>
          </a:prstGeom>
          <a:gradFill>
            <a:gsLst>
              <a:gs pos="40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6" name="图片 35" descr="图片包含 游戏机, 钟表&#10;&#10;描述已自动生成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365520" y="445972"/>
            <a:ext cx="3305634" cy="1788714"/>
          </a:xfrm>
          <a:custGeom>
            <a:avLst/>
            <a:gdLst>
              <a:gd name="connsiteX0" fmla="*/ 0 w 3305634"/>
              <a:gd name="connsiteY0" fmla="*/ 0 h 1788714"/>
              <a:gd name="connsiteX1" fmla="*/ 3305634 w 3305634"/>
              <a:gd name="connsiteY1" fmla="*/ 0 h 1788714"/>
              <a:gd name="connsiteX2" fmla="*/ 3305634 w 3305634"/>
              <a:gd name="connsiteY2" fmla="*/ 1788714 h 1788714"/>
              <a:gd name="connsiteX3" fmla="*/ 0 w 3305634"/>
              <a:gd name="connsiteY3" fmla="*/ 1788714 h 1788714"/>
              <a:gd name="connsiteX4" fmla="*/ 0 w 3305634"/>
              <a:gd name="connsiteY4" fmla="*/ 1373451 h 1788714"/>
              <a:gd name="connsiteX5" fmla="*/ 90565 w 3305634"/>
              <a:gd name="connsiteY5" fmla="*/ 1387591 h 1788714"/>
              <a:gd name="connsiteX6" fmla="*/ 876713 w 3305634"/>
              <a:gd name="connsiteY6" fmla="*/ 1359016 h 1788714"/>
              <a:gd name="connsiteX7" fmla="*/ 1057688 w 3305634"/>
              <a:gd name="connsiteY7" fmla="*/ 978016 h 1788714"/>
              <a:gd name="connsiteX8" fmla="*/ 833850 w 3305634"/>
              <a:gd name="connsiteY8" fmla="*/ 768466 h 1788714"/>
              <a:gd name="connsiteX9" fmla="*/ 733838 w 3305634"/>
              <a:gd name="connsiteY9" fmla="*/ 744653 h 1788714"/>
              <a:gd name="connsiteX10" fmla="*/ 676688 w 3305634"/>
              <a:gd name="connsiteY10" fmla="*/ 701791 h 1788714"/>
              <a:gd name="connsiteX11" fmla="*/ 795750 w 3305634"/>
              <a:gd name="connsiteY11" fmla="*/ 320791 h 1788714"/>
              <a:gd name="connsiteX12" fmla="*/ 290925 w 3305634"/>
              <a:gd name="connsiteY12" fmla="*/ 139816 h 1788714"/>
              <a:gd name="connsiteX13" fmla="*/ 83347 w 3305634"/>
              <a:gd name="connsiteY13" fmla="*/ 257985 h 1788714"/>
              <a:gd name="connsiteX14" fmla="*/ 0 w 3305634"/>
              <a:gd name="connsiteY14" fmla="*/ 318075 h 1788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305634" h="1788714">
                <a:moveTo>
                  <a:pt x="0" y="0"/>
                </a:moveTo>
                <a:lnTo>
                  <a:pt x="3305634" y="0"/>
                </a:lnTo>
                <a:lnTo>
                  <a:pt x="3305634" y="1788714"/>
                </a:lnTo>
                <a:lnTo>
                  <a:pt x="0" y="1788714"/>
                </a:lnTo>
                <a:lnTo>
                  <a:pt x="0" y="1373451"/>
                </a:lnTo>
                <a:lnTo>
                  <a:pt x="90565" y="1387591"/>
                </a:lnTo>
                <a:cubicBezTo>
                  <a:pt x="361768" y="1419143"/>
                  <a:pt x="727290" y="1404260"/>
                  <a:pt x="876713" y="1359016"/>
                </a:cubicBezTo>
                <a:cubicBezTo>
                  <a:pt x="1075944" y="1298691"/>
                  <a:pt x="1064832" y="1076441"/>
                  <a:pt x="1057688" y="978016"/>
                </a:cubicBezTo>
                <a:cubicBezTo>
                  <a:pt x="1050544" y="879591"/>
                  <a:pt x="887825" y="807360"/>
                  <a:pt x="833850" y="768466"/>
                </a:cubicBezTo>
                <a:cubicBezTo>
                  <a:pt x="779875" y="729572"/>
                  <a:pt x="760032" y="755765"/>
                  <a:pt x="733838" y="744653"/>
                </a:cubicBezTo>
                <a:cubicBezTo>
                  <a:pt x="707644" y="733541"/>
                  <a:pt x="666369" y="772435"/>
                  <a:pt x="676688" y="701791"/>
                </a:cubicBezTo>
                <a:cubicBezTo>
                  <a:pt x="687007" y="631147"/>
                  <a:pt x="860044" y="414454"/>
                  <a:pt x="795750" y="320791"/>
                </a:cubicBezTo>
                <a:cubicBezTo>
                  <a:pt x="731456" y="227128"/>
                  <a:pt x="509206" y="52504"/>
                  <a:pt x="290925" y="139816"/>
                </a:cubicBezTo>
                <a:cubicBezTo>
                  <a:pt x="236355" y="161644"/>
                  <a:pt x="163330" y="203812"/>
                  <a:pt x="83347" y="257985"/>
                </a:cubicBezTo>
                <a:lnTo>
                  <a:pt x="0" y="318075"/>
                </a:lnTo>
                <a:close/>
              </a:path>
            </a:pathLst>
          </a:custGeom>
        </p:spPr>
      </p:pic>
      <p:pic>
        <p:nvPicPr>
          <p:cNvPr id="34" name="图片 33" descr="图片包含 游戏机, 薯片, 树&#10;&#10;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00295">
            <a:off x="9330467" y="735761"/>
            <a:ext cx="950368" cy="94781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2134870" y="1699260"/>
            <a:ext cx="7922260" cy="2057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20000"/>
              </a:lnSpc>
            </a:pPr>
            <a:r>
              <a:rPr lang="zh-CN" altLang="en-US" sz="48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番外问题：关于</a:t>
            </a:r>
            <a:r>
              <a:rPr lang="en-US" altLang="zh-CN" sz="48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“</a:t>
            </a:r>
            <a:r>
              <a:rPr lang="zh-CN" altLang="en-US" sz="48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驯养</a:t>
            </a:r>
            <a:r>
              <a:rPr lang="en-US" altLang="zh-CN" sz="48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”</a:t>
            </a:r>
            <a:endParaRPr lang="en-US" altLang="zh-CN" sz="4800">
              <a:solidFill>
                <a:srgbClr val="3C541C"/>
              </a:solidFill>
              <a:latin typeface="方正大标宋_GBK" panose="03000509000000000000" charset="-122"/>
              <a:ea typeface="方正大标宋_GBK" panose="03000509000000000000" charset="-122"/>
              <a:cs typeface="851tegakizatsu" panose="02000600000000000000" pitchFamily="2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3600">
                <a:solidFill>
                  <a:srgbClr val="3C541C"/>
                </a:solidFill>
                <a:latin typeface="方正大标宋_GBK" panose="03000509000000000000" charset="-122"/>
                <a:ea typeface="方正大标宋_GBK" panose="03000509000000000000" charset="-122"/>
                <a:cs typeface="851tegakizatsu" panose="02000600000000000000" pitchFamily="2" charset="-122"/>
              </a:rPr>
              <a:t>驯化？驯服？驯养？</a:t>
            </a:r>
            <a:endParaRPr lang="en-US" altLang="zh-CN" sz="3600">
              <a:solidFill>
                <a:srgbClr val="3C541C"/>
              </a:solidFill>
              <a:latin typeface="方正大标宋_GBK" panose="03000509000000000000" charset="-122"/>
              <a:ea typeface="方正大标宋_GBK" panose="03000509000000000000" charset="-122"/>
              <a:cs typeface="851tegakizatsu" panose="020006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 invX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t="7892" b="16889"/>
          <a:stretch>
            <a:fillRect/>
          </a:stretch>
        </p:blipFill>
        <p:spPr>
          <a:xfrm>
            <a:off x="3159125" y="85725"/>
            <a:ext cx="6030595" cy="65036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16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UNIT_VALUE" val="160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160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UNIT_VALUE" val="50"/>
  <p:tag name="KSO_WM_TEMPLATE_CATEGORY" val="custom"/>
  <p:tag name="KSO_WM_TEMPLATE_INDEX" val="20233488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UNIT_VALUE" val="340"/>
  <p:tag name="KSO_WM_TEMPLATE_CATEGORY" val="custom"/>
  <p:tag name="KSO_WM_TEMPLATE_INDEX" val="2023348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0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88"/>
  <p:tag name="KSO_WM_TEMPLATE_THUMBS_INDEX" val="1、9"/>
</p:tagLst>
</file>

<file path=ppt/tags/tag61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62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63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64.xml><?xml version="1.0" encoding="utf-8"?>
<p:tagLst xmlns:p="http://schemas.openxmlformats.org/presentationml/2006/main">
  <p:tag name="commondata" val="eyJoZGlkIjoiZDMxMzU4NTUxMmM3NzEwNjM1ODcwMWQ4MGNiMTY4YjIi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主题字体">
      <a:majorFont>
        <a:latin typeface="等线 Light"/>
        <a:ea typeface=""/>
        <a:cs typeface=""/>
      </a:majorFont>
      <a:minorFont>
        <a:latin typeface="等线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831</Words>
  <Application>WPS 演示</Application>
  <PresentationFormat>宽屏</PresentationFormat>
  <Paragraphs>32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7" baseType="lpstr">
      <vt:lpstr>Arial</vt:lpstr>
      <vt:lpstr>宋体</vt:lpstr>
      <vt:lpstr>Wingdings</vt:lpstr>
      <vt:lpstr>方正大标宋_GBK</vt:lpstr>
      <vt:lpstr>华文中宋</vt:lpstr>
      <vt:lpstr>851tegakizatsu</vt:lpstr>
      <vt:lpstr>微软雅黑</vt:lpstr>
      <vt:lpstr>Arial Unicode MS</vt:lpstr>
      <vt:lpstr>等线</vt:lpstr>
      <vt:lpstr>等线 Light</vt:lpstr>
      <vt:lpstr>Calibri</vt:lpstr>
      <vt:lpstr>华文宋体</vt:lpstr>
      <vt:lpstr>华文仿宋</vt:lpstr>
      <vt:lpstr>微软雅黑 Light</vt:lpstr>
      <vt:lpstr>幼圆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单击此处添加文档标题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yvonne 忘吃药的晓公子</dc:creator>
  <cp:lastModifiedBy>星空随想</cp:lastModifiedBy>
  <cp:revision>14</cp:revision>
  <dcterms:created xsi:type="dcterms:W3CDTF">2020-06-18T02:03:00Z</dcterms:created>
  <dcterms:modified xsi:type="dcterms:W3CDTF">2024-03-02T04:18:57Z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7EE6B1037FC14C44AB8F65C9C013F9F7_12</vt:lpwstr>
  </property>
  <property fmtid="{D5CDD505-2E9C-101B-9397-08002B2CF9AE}" pid="3" name="KSOProductBuildVer">
    <vt:lpwstr>2052-12.1.0.16388</vt:lpwstr>
  </property>
</Properties>
</file>

<file path=docProps/thumbnail.jpeg>
</file>